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>
        <p:scale>
          <a:sx n="100" d="100"/>
          <a:sy n="100" d="100"/>
        </p:scale>
        <p:origin x="-162" y="1224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log.gov.ru/rn25/about_fts/docs/3897371/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3838" y="294635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4ED362-8982-48E4-D3B8-3879EF049A26}"/>
              </a:ext>
            </a:extLst>
          </p:cNvPr>
          <p:cNvSpPr txBox="1"/>
          <p:nvPr/>
        </p:nvSpPr>
        <p:spPr>
          <a:xfrm>
            <a:off x="4471745" y="410578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98328" y="8549055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14323" y="8762694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9FD6D6-5062-B210-EDC4-6EDE17433BE3}"/>
              </a:ext>
            </a:extLst>
          </p:cNvPr>
          <p:cNvSpPr txBox="1"/>
          <p:nvPr/>
        </p:nvSpPr>
        <p:spPr>
          <a:xfrm>
            <a:off x="1369812" y="893033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4142E1-FE67-82B5-E709-4634D9FEB5D8}"/>
              </a:ext>
            </a:extLst>
          </p:cNvPr>
          <p:cNvSpPr txBox="1"/>
          <p:nvPr/>
        </p:nvSpPr>
        <p:spPr>
          <a:xfrm>
            <a:off x="1369254" y="9224825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C0EC3E-E116-F1AB-2A0F-4D3DBD7AA0C0}"/>
              </a:ext>
            </a:extLst>
          </p:cNvPr>
          <p:cNvSpPr txBox="1"/>
          <p:nvPr/>
        </p:nvSpPr>
        <p:spPr>
          <a:xfrm>
            <a:off x="143252" y="1114269"/>
            <a:ext cx="4154635" cy="664864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tIns="36000" bIns="3600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</a:rPr>
              <a:t>Как определить статус физического лица в роли валютного или налогового резидента</a:t>
            </a:r>
            <a:endParaRPr lang="en-US" sz="1300" dirty="0"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3AE652B-042C-D873-9C8C-D4370BAAFF3C}"/>
              </a:ext>
            </a:extLst>
          </p:cNvPr>
          <p:cNvCxnSpPr/>
          <p:nvPr/>
        </p:nvCxnSpPr>
        <p:spPr>
          <a:xfrm>
            <a:off x="549274" y="8366175"/>
            <a:ext cx="5759450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47650" y="1964181"/>
            <a:ext cx="6353175" cy="54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hangingPunct="0"/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</a:rPr>
              <a:t>	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УФНС России по Приморскому краю информирует, что в российском законодательстве существуют два понятия «валютный резидент» и «налоговый резидент», которые между собой не идентичны. Присвоение или утрата соответствующего статуса налагает на его владельца разные обязанности по выполнению требований законов Российской Федерации.</a:t>
            </a:r>
          </a:p>
          <a:p>
            <a:pPr algn="just" hangingPunct="0"/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          Налоговыми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резидентами признаются физические лица, фактически находящиеся в РФ не менее 183 календарных дней в течение 12 следующих подряд месяцев, не зависимо от наличия гражданства РФ или вида на жительство.</a:t>
            </a:r>
          </a:p>
          <a:p>
            <a:pPr algn="just" hangingPunct="0"/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          Таким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образом, статус «налоговый резидент» соотносится с количеством дней пребывания на территории РФ. В то время как статус «валютный резидент» соотносится с наличием гражданства РФ или вида на жительство (например, если гражданин РФ живет за границей больше 183 календарных дней в течение 12 следующих подряд месяцев, то он утрачивает статус налогового резидента, при этом признается валютным резидентом).</a:t>
            </a:r>
          </a:p>
          <a:p>
            <a:pPr algn="just" hangingPunct="0"/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           Наличие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статуса валютного резидента влечет за собой комплекс обязанностей и прав, установленных валютным законодательством РФ. Например, уведомление налогового органа об открытии, закрытии, изменении реквизитов счетов в зарубежных банках, а также представление отчетов о движении денежных средств по ним на основании статьи 12 Федерального закона от 10.12.2003 № 173-ФЗ «О валютном регулировании и валютном контроле</a:t>
            </a:r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».</a:t>
            </a:r>
            <a:endParaRPr lang="ru-RU" sz="1300" dirty="0">
              <a:latin typeface="Golos Text" panose="020B0503020202020204" pitchFamily="34" charset="0"/>
              <a:ea typeface="Golos Text" panose="020B0503020202020204" pitchFamily="34" charset="0"/>
              <a:cs typeface="Arial Unicode MS" pitchFamily="34" charset="-128"/>
            </a:endParaRPr>
          </a:p>
          <a:p>
            <a:pPr algn="just" hangingPunct="0"/>
            <a:r>
              <a:rPr lang="ru-RU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            Для </a:t>
            </a:r>
            <a:r>
              <a:rPr lang="ru-RU" sz="1300" dirty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</a:rPr>
              <a:t>всех валютных резидентов установлены ограничения на валютные операции, с которыми можно ознакомиться в Федеральном законе </a:t>
            </a:r>
            <a:r>
              <a:rPr lang="en-US" sz="1300" dirty="0" smtClean="0">
                <a:latin typeface="Golos Text" panose="020B0503020202020204" pitchFamily="34" charset="0"/>
                <a:ea typeface="Golos Text" panose="020B0503020202020204" pitchFamily="34" charset="0"/>
                <a:cs typeface="Arial Unicode MS" pitchFamily="34" charset="-128"/>
                <a:hlinkClick r:id="rId8"/>
              </a:rPr>
              <a:t>www.nalog.gov.ru/rn25/about_fts/docs/3897371/</a:t>
            </a:r>
            <a:endParaRPr lang="en-US" sz="1300" dirty="0" smtClean="0">
              <a:latin typeface="Golos Text" panose="020B0503020202020204" pitchFamily="34" charset="0"/>
              <a:ea typeface="Golos Text" panose="020B0503020202020204" pitchFamily="34" charset="0"/>
              <a:cs typeface="Arial Unicode MS" pitchFamily="34" charset="-128"/>
            </a:endParaRPr>
          </a:p>
          <a:p>
            <a:pPr algn="just" hangingPunct="0"/>
            <a:endParaRPr lang="ru-RU" sz="13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228" y="8609695"/>
            <a:ext cx="1027496" cy="102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256</TotalTime>
  <Words>20</Words>
  <Application>Microsoft Office PowerPoint</Application>
  <PresentationFormat>Лист A4 (210x297 мм)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Цой Татьяна Трофимовна</cp:lastModifiedBy>
  <cp:revision>27</cp:revision>
  <cp:lastPrinted>2023-04-16T23:58:19Z</cp:lastPrinted>
  <dcterms:created xsi:type="dcterms:W3CDTF">2023-03-21T12:09:25Z</dcterms:created>
  <dcterms:modified xsi:type="dcterms:W3CDTF">2023-08-08T05:17:26Z</dcterms:modified>
</cp:coreProperties>
</file>